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6bbba7ab66dfadee#tid=68fb1bafdb44a8000985e7d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a06e26866?vop=1&amp;pid=f089fac1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1_1#a06e26866.bracket?vop=1&amp;pid=f089fac13&amp;color=0,0,0&amp;vpa=6&amp;vtp=1"/>
          <p:cNvSpPr/>
          <p:nvPr/>
        </p:nvSpPr>
        <p:spPr>
          <a:xfrm>
            <a:off x="5689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20_2#a06e26866.choices?vop=1&amp;pid=f089fac13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techniques.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representation.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artistic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performance.</a:t>
            </a:r>
            <a:endParaRPr lang="en-US" altLang="zh-CN" sz="1800" dirty="0"/>
          </a:p>
        </p:txBody>
      </p:sp>
      <p:sp>
        <p:nvSpPr>
          <p:cNvPr id="5" name="QC_5_AS.22_1#a06e26866?vop=1&amp;pid=f089fac13&amp;color=0,0,0&amp;vtp=1&amp;bbb=1&amp;hb=1"/>
          <p:cNvSpPr/>
          <p:nvPr/>
        </p:nvSpPr>
        <p:spPr>
          <a:xfrm>
            <a:off x="832104" y="2310765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细节理解题。根据第三段中的“This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avoid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false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copying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appreciate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representation.”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，脸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谱让观众将表演作为艺术作品欣赏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6" name="QC_5_BD.23_1#f1df4773e?vop=1&amp;pid=f089fac13&amp;color=0,0,0&amp;vtp=1&amp;bbb=1"/>
          <p:cNvSpPr/>
          <p:nvPr/>
        </p:nvSpPr>
        <p:spPr>
          <a:xfrm>
            <a:off x="832104" y="355034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contrasting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styles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7" name="QC_5_AN.24_1#f1df4773e.bracket?vop=1&amp;pid=f089fac13&amp;color=0,0,0&amp;vpa=7&amp;vtp=1"/>
          <p:cNvSpPr/>
          <p:nvPr/>
        </p:nvSpPr>
        <p:spPr>
          <a:xfrm>
            <a:off x="6078633" y="3546538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8" name="QC_5_BD.23_2#f1df4773e.choices?vop=1&amp;pid=f089fac13&amp;color=0,0,0&amp;vtp=1&amp;bbb=1"/>
          <p:cNvSpPr/>
          <p:nvPr/>
        </p:nvSpPr>
        <p:spPr>
          <a:xfrm>
            <a:off x="832104" y="3970655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Shocking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Emphasising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differences.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Highlighting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costume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colours.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Simplifying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recognition.</a:t>
            </a:r>
            <a:endParaRPr lang="en-US" altLang="zh-CN" sz="1800" dirty="0"/>
          </a:p>
        </p:txBody>
      </p:sp>
      <p:sp>
        <p:nvSpPr>
          <p:cNvPr id="9" name="QC_5_AS.25_1#f1df4773e?vop=1&amp;pid=f089fac13&amp;color=0,0,0&amp;vtp=1&amp;bbb=1&amp;hb=1"/>
          <p:cNvSpPr/>
          <p:nvPr/>
        </p:nvSpPr>
        <p:spPr>
          <a:xfrm>
            <a:off x="832104" y="4790440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推理判断题。根据第四段中的“This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highlights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‘Sheng’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（male）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‘Dan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female）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grotesqueness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‘Jing’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，不同脸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谱风格的对比突出了生旦角的美和净角的怪诞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，即强调了角色差异。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cafc9a1e9?vop=1&amp;pid=f089fac1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avoided?(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7_1#cafc9a1e9.bracket?vop=1&amp;pid=f089fac13&amp;color=0,0,0&amp;vpa=8&amp;vtp=1"/>
          <p:cNvSpPr/>
          <p:nvPr/>
        </p:nvSpPr>
        <p:spPr>
          <a:xfrm>
            <a:off x="5816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26_2#cafc9a1e9.choices?vop=1&amp;pid=f089fac13&amp;color=0,0,0&amp;vtp=1&amp;bb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reduce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materials.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distinction.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fashion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trends.</a:t>
            </a:r>
            <a:endParaRPr lang="en-US" altLang="zh-CN" sz="1800" dirty="0"/>
          </a:p>
        </p:txBody>
      </p:sp>
      <p:sp>
        <p:nvSpPr>
          <p:cNvPr id="5" name="QC_5_AS.28_1#cafc9a1e9?vop=1&amp;pid=f089fac13&amp;color=0,0,0&amp;vtp=1&amp;bbb=1&amp;hb=1"/>
          <p:cNvSpPr/>
          <p:nvPr/>
        </p:nvSpPr>
        <p:spPr>
          <a:xfrm>
            <a:off x="832104" y="2310765"/>
            <a:ext cx="10533888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细节理解题。根据第六段中的 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together,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tone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heavy.This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ensures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visual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harmony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enables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distinguish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distance.” 可知，避免使用过重的妆容色调是为了确保视觉和谐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，并让观众能够区分不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同角色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2#cafc9a1e9?vop=1&amp;pid=f089fac13&amp;color=0,0,0&amp;mp=1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长难句分析</a:t>
            </a:r>
            <a:endParaRPr lang="en-US" altLang="zh-CN" sz="1800" dirty="0"/>
          </a:p>
        </p:txBody>
      </p:sp>
      <p:pic>
        <p:nvPicPr>
          <p:cNvPr id="3" name="QC_5_AS.28_3#cafc9a1e9?vop=1&amp;pid=f089fac13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3552" y="1575046"/>
            <a:ext cx="5650992" cy="294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S.28_4#cafc9a1e9?vop=1&amp;pid=f089fac13&amp;color=0,0,0&amp;mp=1&amp;vtp=1&amp;bbb=1&amp;hb=1"/>
          <p:cNvSpPr/>
          <p:nvPr/>
        </p:nvSpPr>
        <p:spPr>
          <a:xfrm>
            <a:off x="832104" y="4648446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浓重鲜艳的油彩和各式图案的运用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再结合净角演员刚劲粗犷的唱腔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产生了强烈的艺术感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染力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能够让观众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感到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兴奋和震撼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30dee78e?pid=e2f7db8aa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七选五</a:t>
            </a:r>
            <a:endParaRPr lang="en-US" altLang="zh-CN" sz="2200" dirty="0"/>
          </a:p>
        </p:txBody>
      </p:sp>
      <p:sp>
        <p:nvSpPr>
          <p:cNvPr id="3" name="QM_4_BD.29_1#7dfece581?vop=1&amp;pid=630dee78e&amp;color=0,0,0&amp;vtp=1&amp;bbb=1&amp;hb=1"/>
          <p:cNvSpPr/>
          <p:nvPr/>
        </p:nvSpPr>
        <p:spPr>
          <a:xfrm>
            <a:off x="832104" y="1422400"/>
            <a:ext cx="10533888" cy="370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主题：金钱与幸福 | 词数：约256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[</a:t>
            </a:r>
            <a:r>
              <a:rPr lang="zh-CN" altLang="en-US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吉林长春东北师大附中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 2025 </a:t>
            </a:r>
            <a:r>
              <a:rPr lang="zh-CN" altLang="en-US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期末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certain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amount.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concluded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（理想的）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individuals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$95,000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satisfaction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unhappy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inner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exactly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anyway?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big-screen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TV?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feeling.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positive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including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joy,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pride,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contentment,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gratitude.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</a:t>
            </a:r>
            <a:endParaRPr lang="en-US" altLang="zh-CN" dirty="0"/>
          </a:p>
        </p:txBody>
      </p:sp>
      <p:sp>
        <p:nvSpPr>
          <p:cNvPr id="4" name="QM_4_AN.30_1#7dfece581.blank?vop=1&amp;pid=630dee78e&amp;color=0,0,0&amp;vpa=9&amp;vtp=1"/>
          <p:cNvSpPr/>
          <p:nvPr/>
        </p:nvSpPr>
        <p:spPr>
          <a:xfrm>
            <a:off x="4556220" y="2649220"/>
            <a:ext cx="331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</a:t>
            </a:r>
            <a:endParaRPr lang="en-US" altLang="zh-CN" dirty="0"/>
          </a:p>
        </p:txBody>
      </p:sp>
      <p:sp>
        <p:nvSpPr>
          <p:cNvPr id="5" name="QM_4_AN.31_1#7dfece581.blank?vop=1&amp;pid=630dee78e&amp;color=0,0,0&amp;vpa=10&amp;vtp=1"/>
          <p:cNvSpPr/>
          <p:nvPr/>
        </p:nvSpPr>
        <p:spPr>
          <a:xfrm>
            <a:off x="7092855" y="3906520"/>
            <a:ext cx="331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2_1#7dfece581?vop=1&amp;pid=630dee78e&amp;color=0,0,0&amp;mp=1&amp;vtp=1&amp;bt=1&amp;bbb=1&amp;hb=1"/>
          <p:cNvSpPr/>
          <p:nvPr/>
        </p:nvSpPr>
        <p:spPr>
          <a:xfrm>
            <a:off x="832104" y="1080000"/>
            <a:ext cx="10533888" cy="328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Donating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amounts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difference.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Spending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instrument,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sleeping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watching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butterfly.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matter.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smallest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behaviour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rather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material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</a:t>
            </a:r>
            <a:endParaRPr lang="en-US" altLang="zh-CN" dirty="0"/>
          </a:p>
        </p:txBody>
      </p:sp>
      <p:sp>
        <p:nvSpPr>
          <p:cNvPr id="3" name="QM_4_AN.33_1#7dfece581.blank?vop=1&amp;pid=630dee78e&amp;color=0,0,0&amp;mp=1&amp;vpa=11&amp;vtp=1"/>
          <p:cNvSpPr/>
          <p:nvPr/>
        </p:nvSpPr>
        <p:spPr>
          <a:xfrm>
            <a:off x="2344833" y="1887720"/>
            <a:ext cx="3063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dirty="0"/>
          </a:p>
        </p:txBody>
      </p:sp>
      <p:sp>
        <p:nvSpPr>
          <p:cNvPr id="4" name="QM_4_AN.34_1#7dfece581.blank?vop=1&amp;pid=630dee78e&amp;color=0,0,0&amp;mp=1&amp;vpa=12&amp;vtp=1"/>
          <p:cNvSpPr/>
          <p:nvPr/>
        </p:nvSpPr>
        <p:spPr>
          <a:xfrm>
            <a:off x="9448260" y="2306820"/>
            <a:ext cx="331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5" name="QM_4_AN.35_1#7dfece581.blank?vop=1&amp;pid=630dee78e&amp;color=0,0,0&amp;mp=1&amp;vpa=13&amp;vtp=1"/>
          <p:cNvSpPr/>
          <p:nvPr/>
        </p:nvSpPr>
        <p:spPr>
          <a:xfrm>
            <a:off x="1593310" y="3145020"/>
            <a:ext cx="3190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6_1#7dfece581?vop=1&amp;pid=630dee78e&amp;color=0,0,0&amp;vtp=1&amp;bt=1&amp;bbb=1"/>
          <p:cNvSpPr/>
          <p:nvPr/>
        </p:nvSpPr>
        <p:spPr>
          <a:xfrm>
            <a:off x="832104" y="1078992"/>
            <a:ext cx="10533888" cy="26892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 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face?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attitude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towards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money?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lifetime.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coffee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else's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fancy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Once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amount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reached,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further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reduced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</a:t>
            </a:r>
            <a:endParaRPr lang="en-US" altLang="zh-CN" sz="1800" dirty="0"/>
          </a:p>
        </p:txBody>
      </p:sp>
      <p:sp>
        <p:nvSpPr>
          <p:cNvPr id="3" name="QM_4_EX.37_1#7dfece581?vop=1&amp;pid=630dee78e&amp;color=0,0,0&amp;vtp=1&amp;bbb=1&amp;hb=1"/>
          <p:cNvSpPr/>
          <p:nvPr/>
        </p:nvSpPr>
        <p:spPr>
          <a:xfrm>
            <a:off x="832104" y="3779012"/>
            <a:ext cx="10533888" cy="73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文章主要说明了金钱只是给人带来幸福感的部分因素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幸福来源于花钱的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方式以及生活中那些真正重要的小事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4" name="QB_5_BD.38_1#81ca8f91e?vop=1&amp;pid=7dfece581&amp;color=0,0,0&amp;vtp=1&amp;bbb=1"/>
          <p:cNvSpPr/>
          <p:nvPr/>
        </p:nvSpPr>
        <p:spPr>
          <a:xfrm>
            <a:off x="832104" y="4550473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5" name="QB_5_AN.39_1#81ca8f91e.blank?vop=1&amp;pid=7dfece581&amp;color=0,0,0&amp;vpa=14&amp;vtp=1"/>
          <p:cNvSpPr/>
          <p:nvPr/>
        </p:nvSpPr>
        <p:spPr>
          <a:xfrm>
            <a:off x="1040860" y="4510087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</a:t>
            </a:r>
            <a:endParaRPr lang="en-US" altLang="zh-CN" dirty="0"/>
          </a:p>
        </p:txBody>
      </p:sp>
      <p:sp>
        <p:nvSpPr>
          <p:cNvPr id="6" name="QB_5_AS.40_1#81ca8f91e?vop=1&amp;pid=7dfece581&amp;color=0,0,0&amp;vtp=1&amp;bbb=1&amp;hb=1"/>
          <p:cNvSpPr/>
          <p:nvPr/>
        </p:nvSpPr>
        <p:spPr>
          <a:xfrm>
            <a:off x="832104" y="4940046"/>
            <a:ext cx="10533888" cy="1122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上文“The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concluded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individuals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$95,000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satisfaction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.”提到了个人理想年收入，下文又表示钱仅是让我们感到快乐的一部分，G项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（一旦达到那个数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，收入的增加实际上与幸福感的降低有关）说明这一数额对人幸福感的影响，承上启下，符合语境。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1_1#40d856525?vop=1&amp;pid=7dfece581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42_1#40d856525.blank?vop=1&amp;pid=7dfece581&amp;color=0,0,0&amp;vpa=15&amp;vtp=1"/>
          <p:cNvSpPr/>
          <p:nvPr/>
        </p:nvSpPr>
        <p:spPr>
          <a:xfrm>
            <a:off x="1040860" y="10370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B_5_AS.43_1#40d856525?vop=1&amp;pid=7dfece581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上文“Buying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first.But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.”提到随着时间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，新车也变得让人习以为常，A项（新鲜感最终会消失）衔接上文，符合语境。</a:t>
            </a:r>
            <a:endParaRPr lang="en-US" altLang="zh-CN" dirty="0"/>
          </a:p>
        </p:txBody>
      </p:sp>
      <p:sp>
        <p:nvSpPr>
          <p:cNvPr id="5" name="QB_5_BD.44_1#3bab03df1?vop=1&amp;pid=7dfece581&amp;color=0,0,0&amp;vtp=1&amp;bbb=1"/>
          <p:cNvSpPr/>
          <p:nvPr/>
        </p:nvSpPr>
        <p:spPr>
          <a:xfrm>
            <a:off x="832104" y="231844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45_1#3bab03df1.blank?vop=1&amp;pid=7dfece581&amp;color=0,0,0&amp;vpa=16&amp;vtp=1"/>
          <p:cNvSpPr/>
          <p:nvPr/>
        </p:nvSpPr>
        <p:spPr>
          <a:xfrm>
            <a:off x="1053560" y="2276538"/>
            <a:ext cx="3063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</a:t>
            </a:r>
            <a:endParaRPr lang="en-US" altLang="zh-CN" dirty="0"/>
          </a:p>
        </p:txBody>
      </p:sp>
      <p:sp>
        <p:nvSpPr>
          <p:cNvPr id="7" name="QB_5_AS.46_1#3bab03df1?vop=1&amp;pid=7dfece581&amp;color=0,0,0&amp;vtp=1&amp;bbb=1&amp;hb=1"/>
          <p:cNvSpPr/>
          <p:nvPr/>
        </p:nvSpPr>
        <p:spPr>
          <a:xfrm>
            <a:off x="832104" y="2738755"/>
            <a:ext cx="10533888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根据上文“Science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it.Donating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life.You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amounts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difference.”可知，幸福不在于拥有多少钱，而在于你如何花钱。E项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（你只需给排在你后面的人买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杯咖啡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）承接上文，说明如何通过捐赠少量的钱来找到生活的意义，符合语境。</a:t>
            </a:r>
            <a:endParaRPr lang="en-US" altLang="zh-CN" dirty="0"/>
          </a:p>
        </p:txBody>
      </p:sp>
      <p:sp>
        <p:nvSpPr>
          <p:cNvPr id="8" name="QB_5_BD.47_1#f2f7ffeca?vop=1&amp;pid=7dfece581&amp;color=0,0,0&amp;vtp=1&amp;bbb=1"/>
          <p:cNvSpPr/>
          <p:nvPr/>
        </p:nvSpPr>
        <p:spPr>
          <a:xfrm>
            <a:off x="832104" y="438473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5_AN.48_1#f2f7ffeca.blank?vop=1&amp;pid=7dfece581&amp;color=0,0,0&amp;vpa=17&amp;vtp=1"/>
          <p:cNvSpPr/>
          <p:nvPr/>
        </p:nvSpPr>
        <p:spPr>
          <a:xfrm>
            <a:off x="1040860" y="4342828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10" name="QB_5_AS.49_1#f2f7ffeca?vop=1&amp;pid=7dfece581&amp;color=0,0,0&amp;vtp=1&amp;bbb=1&amp;hb=1"/>
          <p:cNvSpPr/>
          <p:nvPr/>
        </p:nvSpPr>
        <p:spPr>
          <a:xfrm>
            <a:off x="832104" y="4805045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根据上文“Spending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，把钱花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在体验上也能增加幸福感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，D项（它们创造了可以持续一生的记忆和联系）承接上文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，说明体验带来的影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，符合语境。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0_1#1684e6fd9?vop=1&amp;pid=7dfece581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51_1#1684e6fd9.blank?vop=1&amp;pid=7dfece581&amp;color=0,0,0&amp;vpa=18&amp;vtp=1"/>
          <p:cNvSpPr/>
          <p:nvPr/>
        </p:nvSpPr>
        <p:spPr>
          <a:xfrm>
            <a:off x="1053560" y="10370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B_5_AS.52_1#1684e6fd9?vop=1&amp;pid=7dfece581&amp;color=0,0,0&amp;vtp=1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根据下文“It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sleeping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in.It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watching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butterfly.Money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these.However,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matter.They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smallest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behaviour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material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，下文列举了其他一些钱买不到的让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人幸福的事情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。B项（还有什么能让你展露笑颜？）是对下文的提问，符合语境。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f9f242b8?pid=e2f7db8aa&amp;color=0,160,175&amp;vtp=1&amp;bt=1&amp;bbb=1"/>
          <p:cNvSpPr/>
          <p:nvPr/>
        </p:nvSpPr>
        <p:spPr>
          <a:xfrm>
            <a:off x="832104" y="1004189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完形填空</a:t>
            </a:r>
            <a:endParaRPr lang="en-US" altLang="zh-CN" sz="2200" dirty="0"/>
          </a:p>
        </p:txBody>
      </p:sp>
      <p:sp>
        <p:nvSpPr>
          <p:cNvPr id="3" name="QM_4_BD.53_1#09a4a29ec?vop=1&amp;pid=8f9f242b8&amp;color=0,0,0&amp;vtp=1&amp;bbb=1&amp;hb=1"/>
          <p:cNvSpPr/>
          <p:nvPr/>
        </p:nvSpPr>
        <p:spPr>
          <a:xfrm>
            <a:off x="808990" y="1339215"/>
            <a:ext cx="10735945" cy="48329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体裁：记叙文 | 主题：与同名的人组建乐队 | 词数：约284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12分钟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[</a:t>
            </a:r>
            <a:r>
              <a:rPr lang="zh-CN" altLang="en-US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广东深圳实验中学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 2025 </a:t>
            </a:r>
            <a:r>
              <a:rPr lang="zh-CN" altLang="en-US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阶段考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apartment.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logged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network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dozens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requests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invitation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Rotterdam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Netherlands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me?’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while.”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Ultimately,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request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scrolled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profiles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accepted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invitation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noticed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common: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.Wouldn't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funny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sort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assembly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released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friendship.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ocean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3_2#09a4a29ec?vop=1&amp;pid=8f9f242b8&amp;color=0,0,0&amp;mp=1&amp;vtp=1&amp;bt=1&amp;bbb=1&amp;hb=1"/>
          <p:cNvSpPr/>
          <p:nvPr/>
        </p:nvSpPr>
        <p:spPr>
          <a:xfrm>
            <a:off x="832104" y="1078992"/>
            <a:ext cx="10533888" cy="2451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issues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pictures,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chatted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odds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（可能性）,”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random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well?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be.”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</a:t>
            </a:r>
            <a:endParaRPr lang="en-US" altLang="zh-CN" dirty="0"/>
          </a:p>
        </p:txBody>
      </p:sp>
      <p:sp>
        <p:nvSpPr>
          <p:cNvPr id="3" name="QM_4_EX.54_1#09a4a29ec?vop=1&amp;pid=8f9f242b8&amp;color=0,0,0&amp;vtp=1&amp;bbb=1&amp;hb=1"/>
          <p:cNvSpPr/>
          <p:nvPr/>
        </p:nvSpPr>
        <p:spPr>
          <a:xfrm>
            <a:off x="832104" y="355727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文章主要讲述了四位同名的音乐家组成乐队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创作了新的乐曲并建立了长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久的友谊的故事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4" name="QC_5_BD.55_1#9024fcc31.choices?vop=1&amp;pid=09a4a29ec&amp;color=0,0,0&amp;vtp=1&amp;bbb=1"/>
          <p:cNvSpPr/>
          <p:nvPr/>
        </p:nvSpPr>
        <p:spPr>
          <a:xfrm>
            <a:off x="832104" y="437965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mentioned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liked</a:t>
            </a:r>
            <a:endParaRPr lang="en-US" altLang="zh-CN" sz="1800" dirty="0"/>
          </a:p>
        </p:txBody>
      </p:sp>
      <p:sp>
        <p:nvSpPr>
          <p:cNvPr id="5" name="QC_5_AN.56_1#9024fcc31.bracket?vop=1&amp;pid=09a4a29ec&amp;color=0,0,0&amp;vpa=19&amp;vtp=1"/>
          <p:cNvSpPr/>
          <p:nvPr/>
        </p:nvSpPr>
        <p:spPr>
          <a:xfrm>
            <a:off x="1244060" y="4375848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6" name="QC_5_AS.57_1#9024fcc31?vop=1&amp;pid=09a4a29ec&amp;color=0,0,0&amp;vtp=1&amp;bbb=1&amp;hb=1"/>
          <p:cNvSpPr/>
          <p:nvPr/>
        </p:nvSpPr>
        <p:spPr>
          <a:xfrm>
            <a:off x="832104" y="4799965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句意为：于是，他登录了社交网站，想知道有多少人和他的名字一样。根据下文dozens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world可知，保罗想弄清的是有多少人和他有相同的名字，即共享“保罗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·奥沙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利文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”这个名字。share意为“共有”；mention意为“提到”。故选A项。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2f7db8aa.fixed?pid=9f8c40724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Unit</a:t>
            </a:r>
            <a:r>
              <a:rPr lang="en-US" altLang="zh-CN" sz="5400" b="1" i="0" dirty="0">
                <a:solidFill>
                  <a:srgbClr val="A54A97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5400" dirty="0"/>
          </a:p>
        </p:txBody>
      </p:sp>
      <p:sp>
        <p:nvSpPr>
          <p:cNvPr id="3" name="C_2_BD#e2f7db8aa.fixed?pid=9f8c40724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单元上分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8_1#5d6561a2e.choices?vop=1&amp;pid=09a4a29ec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screen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apartment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endParaRPr lang="en-US" altLang="zh-CN" sz="1800" dirty="0"/>
          </a:p>
        </p:txBody>
      </p:sp>
      <p:sp>
        <p:nvSpPr>
          <p:cNvPr id="3" name="QC_5_AN.59_1#5d6561a2e.bracket?vop=1&amp;pid=09a4a29ec&amp;color=0,0,0&amp;vpa=20&amp;vtp=1"/>
          <p:cNvSpPr/>
          <p:nvPr/>
        </p:nvSpPr>
        <p:spPr>
          <a:xfrm>
            <a:off x="1244060" y="1075182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AS.60_1#5d6561a2e?vop=1&amp;pid=09a4a29ec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句意为：片刻之后，他的屏幕上出现了许多来自世界各地的保罗·奥沙利文。根据上文“So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logged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network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name.”可知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，保罗登录社交网站去搜索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同名的人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，所以结果应显示在屏幕上。screen意为“屏幕”；apartment意为“公寓”。故选B项。</a:t>
            </a:r>
            <a:endParaRPr lang="en-US" altLang="zh-CN" dirty="0"/>
          </a:p>
        </p:txBody>
      </p:sp>
      <p:sp>
        <p:nvSpPr>
          <p:cNvPr id="5" name="QC_5_BD.61_1#4ddcaec01.choices?vop=1&amp;pid=09a4a29ec&amp;color=0,0,0&amp;vtp=1&amp;bbb=1"/>
          <p:cNvSpPr/>
          <p:nvPr/>
        </p:nvSpPr>
        <p:spPr>
          <a:xfrm>
            <a:off x="832104" y="27305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ignored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tricked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greeted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praised</a:t>
            </a:r>
            <a:endParaRPr lang="en-US" altLang="zh-CN" sz="1800" dirty="0"/>
          </a:p>
        </p:txBody>
      </p:sp>
      <p:sp>
        <p:nvSpPr>
          <p:cNvPr id="6" name="QC_5_AN.62_1#4ddcaec01.bracket?vop=1&amp;pid=09a4a29ec&amp;color=0,0,0&amp;vpa=21&amp;vtp=1"/>
          <p:cNvSpPr/>
          <p:nvPr/>
        </p:nvSpPr>
        <p:spPr>
          <a:xfrm>
            <a:off x="1244060" y="2726753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7" name="QC_5_AS.63_1#4ddcaec01?vop=1&amp;pid=09a4a29ec&amp;color=0,0,0&amp;vtp=1&amp;bbb=1&amp;hb=1"/>
          <p:cNvSpPr/>
          <p:nvPr/>
        </p:nvSpPr>
        <p:spPr>
          <a:xfrm>
            <a:off x="832104" y="315087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句意为：许多和他同名的保罗·奥沙利文都没理会他，但也有几个人因为太好奇而无法拒绝他的邀请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据下文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可知，只有几个人感到很好奇，许多人都没理会保罗的好友邀请。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ignore意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“忽视；不理睬”；trick意为“欺骗”；greet意为“迎接”；praise意为“称赞”。故选A项。</a:t>
            </a:r>
            <a:endParaRPr lang="en-US" altLang="zh-CN" dirty="0"/>
          </a:p>
        </p:txBody>
      </p:sp>
      <p:sp>
        <p:nvSpPr>
          <p:cNvPr id="8" name="QC_5_BD.64_1#c24ca5124.choices?vop=1&amp;pid=09a4a29ec&amp;color=0,0,0&amp;vtp=1&amp;bbb=1"/>
          <p:cNvSpPr/>
          <p:nvPr/>
        </p:nvSpPr>
        <p:spPr>
          <a:xfrm>
            <a:off x="832104" y="439045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endParaRPr lang="en-US" altLang="zh-CN" sz="1800" dirty="0"/>
          </a:p>
        </p:txBody>
      </p:sp>
      <p:sp>
        <p:nvSpPr>
          <p:cNvPr id="9" name="QC_5_AN.65_1#c24ca5124.bracket?vop=1&amp;pid=09a4a29ec&amp;color=0,0,0&amp;vpa=22&amp;vtp=1"/>
          <p:cNvSpPr/>
          <p:nvPr/>
        </p:nvSpPr>
        <p:spPr>
          <a:xfrm>
            <a:off x="1244060" y="4386643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10" name="QC_5_AS.66_1#c24ca5124?vop=1&amp;pid=09a4a29ec&amp;color=0,0,0&amp;vtp=1&amp;bbb=1&amp;hb=1"/>
          <p:cNvSpPr/>
          <p:nvPr/>
        </p:nvSpPr>
        <p:spPr>
          <a:xfrm>
            <a:off x="832104" y="481076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句意见上一题解析。根据句中的too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感到好奇的几个保罗应是没有拒绝保罗的邀请。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out意为“理解”；pass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up意为“放弃；拒绝”；ask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for意为“要求”；apply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for意为“申请”。故选B项。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7_1#72cdf4090.choices?vop=1&amp;pid=09a4a29ec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measure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innovation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reaction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</a:t>
            </a:r>
            <a:endParaRPr lang="en-US" altLang="zh-CN" sz="1800" dirty="0"/>
          </a:p>
        </p:txBody>
      </p:sp>
      <p:sp>
        <p:nvSpPr>
          <p:cNvPr id="3" name="QC_5_AN.68_1#72cdf4090.bracket?vop=1&amp;pid=09a4a29ec&amp;color=0,0,0&amp;vpa=23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69_1#72cdf4090?vop=1&amp;pid=09a4a29ec&amp;color=0,0,0&amp;vtp=1&amp;bbb=1&amp;hb=1"/>
          <p:cNvSpPr/>
          <p:nvPr/>
        </p:nvSpPr>
        <p:spPr>
          <a:xfrm>
            <a:off x="832104" y="149098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句意为：来自荷兰鹿特丹的保罗·奥沙利文说：“我的第一反应是‘这家伙是谁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，他想从我这里得到什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?’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”结合常识和句中的“Who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me?”可推知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，此处表示他收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到好友请求的第一反应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。measure意为“措施”；innovation意为“创新”；reaction意为“反应”；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emotion意为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情感”。故选C项。</a:t>
            </a:r>
            <a:endParaRPr lang="en-US" altLang="zh-CN" dirty="0"/>
          </a:p>
        </p:txBody>
      </p:sp>
      <p:sp>
        <p:nvSpPr>
          <p:cNvPr id="5" name="QC_5_BD.70_1#f0dbb2462.choices?vop=1&amp;pid=09a4a29ec&amp;color=0,0,0&amp;vtp=1&amp;bbb=1"/>
          <p:cNvSpPr/>
          <p:nvPr/>
        </p:nvSpPr>
        <p:spPr>
          <a:xfrm>
            <a:off x="832104" y="31369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ordinary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unusual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precious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formal</a:t>
            </a:r>
            <a:endParaRPr lang="en-US" altLang="zh-CN" sz="1800" dirty="0"/>
          </a:p>
        </p:txBody>
      </p:sp>
      <p:sp>
        <p:nvSpPr>
          <p:cNvPr id="6" name="QC_5_AN.71_1#f0dbb2462.bracket?vop=1&amp;pid=09a4a29ec&amp;color=0,0,0&amp;vpa=24&amp;vtp=1"/>
          <p:cNvSpPr/>
          <p:nvPr/>
        </p:nvSpPr>
        <p:spPr>
          <a:xfrm>
            <a:off x="1244060" y="3133153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5_AS.72_1#f0dbb2462?vop=1&amp;pid=09a4a29ec&amp;color=0,0,0&amp;vtp=1&amp;bbb=1&amp;hb=1"/>
          <p:cNvSpPr/>
          <p:nvPr/>
        </p:nvSpPr>
        <p:spPr>
          <a:xfrm>
            <a:off x="832104" y="355727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句意为：最终，他无法拒绝这个独特的好友请求。根据上文可知，收到来自同名的人的好友请求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，这是独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。ordinary意为“平凡的”；unusual意为“独特的”；precious意为“珍贵的”；formal意为“正式的”。故选B项。</a:t>
            </a:r>
            <a:endParaRPr lang="en-US" altLang="zh-CN" dirty="0"/>
          </a:p>
        </p:txBody>
      </p:sp>
      <p:sp>
        <p:nvSpPr>
          <p:cNvPr id="8" name="QC_5_BD.73_1#e107dd56b.choices?vop=1&amp;pid=09a4a29ec&amp;color=0,0,0&amp;vtp=1&amp;bbb=1"/>
          <p:cNvSpPr/>
          <p:nvPr/>
        </p:nvSpPr>
        <p:spPr>
          <a:xfrm>
            <a:off x="832104" y="438473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writers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employees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musicians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workers</a:t>
            </a:r>
            <a:endParaRPr lang="en-US" altLang="zh-CN" sz="1800" dirty="0"/>
          </a:p>
        </p:txBody>
      </p:sp>
      <p:sp>
        <p:nvSpPr>
          <p:cNvPr id="9" name="QC_5_AN.74_1#e107dd56b.bracket?vop=1&amp;pid=09a4a29ec&amp;color=0,0,0&amp;vpa=25&amp;vtp=1"/>
          <p:cNvSpPr/>
          <p:nvPr/>
        </p:nvSpPr>
        <p:spPr>
          <a:xfrm>
            <a:off x="1244060" y="4380928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75_1#e107dd56b?vop=1&amp;pid=09a4a29ec&amp;color=0,0,0&amp;vtp=1&amp;bbb=1&amp;hb=1"/>
          <p:cNvSpPr/>
          <p:nvPr/>
        </p:nvSpPr>
        <p:spPr>
          <a:xfrm>
            <a:off x="832104" y="4805045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句意为：他们都是音乐家。根据下文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可知，4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个保罗都是音乐家。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employee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意为“雇员”；musician意为“音乐家”。故选C项。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6_1#d43a05514.choices?vop=1&amp;pid=09a4a29ec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observed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maintained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formed</a:t>
            </a:r>
            <a:endParaRPr lang="en-US" altLang="zh-CN" sz="1800" dirty="0"/>
          </a:p>
        </p:txBody>
      </p:sp>
      <p:sp>
        <p:nvSpPr>
          <p:cNvPr id="3" name="QC_5_AN.77_1#d43a05514.bracket?vop=1&amp;pid=09a4a29ec&amp;color=0,0,0&amp;vpa=26&amp;vtp=1"/>
          <p:cNvSpPr/>
          <p:nvPr/>
        </p:nvSpPr>
        <p:spPr>
          <a:xfrm>
            <a:off x="12440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78_1#d43a05514?vop=1&amp;pid=09a4a29ec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句意为：如果他们组建一支叫“保罗·奥沙利文”的乐队，难道不是很有趣吗?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根据句中的a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O'Sullivans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可知，此处指组建一支乐队。observe意为“看到”；maintain意为“保持”；explore意为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“探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索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”；form意为“组织；建立”。故选D项。</a:t>
            </a:r>
            <a:endParaRPr lang="en-US" altLang="zh-CN" dirty="0"/>
          </a:p>
        </p:txBody>
      </p:sp>
      <p:sp>
        <p:nvSpPr>
          <p:cNvPr id="5" name="QC_5_BD.79_1#3442a738e.choices?vop=1&amp;pid=09a4a29ec&amp;color=0,0,0&amp;vtp=1&amp;bbb=1"/>
          <p:cNvSpPr/>
          <p:nvPr/>
        </p:nvSpPr>
        <p:spPr>
          <a:xfrm>
            <a:off x="832104" y="27305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reflected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aided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agreed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changed</a:t>
            </a:r>
            <a:endParaRPr lang="en-US" altLang="zh-CN" sz="1800" dirty="0"/>
          </a:p>
        </p:txBody>
      </p:sp>
      <p:sp>
        <p:nvSpPr>
          <p:cNvPr id="6" name="QC_5_AN.80_1#3442a738e.bracket?vop=1&amp;pid=09a4a29ec&amp;color=0,0,0&amp;vpa=27&amp;vtp=1"/>
          <p:cNvSpPr/>
          <p:nvPr/>
        </p:nvSpPr>
        <p:spPr>
          <a:xfrm>
            <a:off x="1244060" y="2726753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81_1#3442a738e?vop=1&amp;pid=09a4a29ec&amp;color=0,0,0&amp;vtp=1&amp;bbb=1&amp;hb=1"/>
          <p:cNvSpPr/>
          <p:nvPr/>
        </p:nvSpPr>
        <p:spPr>
          <a:xfrm>
            <a:off x="832104" y="315087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句意为：其他保罗都同意了，并且他们创造了一种音乐流水线。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根据句中的they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musical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assembly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可知，其他3个保罗都同意这一提议。reflect意为“沉思”；agree意为“同意”。故选C项。</a:t>
            </a:r>
            <a:endParaRPr lang="en-US" altLang="zh-CN" dirty="0"/>
          </a:p>
        </p:txBody>
      </p:sp>
      <p:sp>
        <p:nvSpPr>
          <p:cNvPr id="8" name="QC_5_BD.82_1#34cff9a02.choices?vop=1&amp;pid=09a4a29ec&amp;color=0,0,0&amp;vtp=1&amp;bbb=1"/>
          <p:cNvSpPr/>
          <p:nvPr/>
        </p:nvSpPr>
        <p:spPr>
          <a:xfrm>
            <a:off x="832104" y="396563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remote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cheap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disappointing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strange</a:t>
            </a:r>
            <a:endParaRPr lang="en-US" altLang="zh-CN" sz="1800" dirty="0"/>
          </a:p>
        </p:txBody>
      </p:sp>
      <p:sp>
        <p:nvSpPr>
          <p:cNvPr id="9" name="QC_5_AN.83_1#34cff9a02.bracket?vop=1&amp;pid=09a4a29ec&amp;color=0,0,0&amp;vpa=28&amp;vtp=1"/>
          <p:cNvSpPr/>
          <p:nvPr/>
        </p:nvSpPr>
        <p:spPr>
          <a:xfrm>
            <a:off x="1358360" y="3961828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5_AS.84_1#34cff9a02?vop=1&amp;pid=09a4a29ec&amp;color=0,0,0&amp;vtp=1&amp;bbb=1&amp;hb=1"/>
          <p:cNvSpPr/>
          <p:nvPr/>
        </p:nvSpPr>
        <p:spPr>
          <a:xfrm>
            <a:off x="832104" y="4385945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句意为：之后，他们发布了他们第一首关于异地友谊的歌曲。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根据上文可知，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4个保罗在世界上不同的地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，结合下文writing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ocean可推知，他们写的歌与异地友谊相关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。remote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“遥远的”；disappointing意为“令人失望的”。故选A项。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5_1#1a0738ee0.choices?vop=1&amp;pid=09a4a29ec&amp;color=0,0,0&amp;vtp=1&amp;bt=1&amp;bbb=1"/>
          <p:cNvSpPr/>
          <p:nvPr/>
        </p:nvSpPr>
        <p:spPr>
          <a:xfrm>
            <a:off x="832104" y="1078992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upset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addicted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injured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calm</a:t>
            </a:r>
            <a:endParaRPr lang="en-US" altLang="zh-CN" sz="1800" dirty="0"/>
          </a:p>
        </p:txBody>
      </p:sp>
      <p:sp>
        <p:nvSpPr>
          <p:cNvPr id="3" name="QC_5_AN.86_1#1a0738ee0.bracket?vop=1&amp;pid=09a4a29ec&amp;color=0,0,0&amp;vpa=29&amp;vtp=1"/>
          <p:cNvSpPr/>
          <p:nvPr/>
        </p:nvSpPr>
        <p:spPr>
          <a:xfrm>
            <a:off x="1349851" y="1072578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87_1#1a0738ee0?vop=1&amp;pid=09a4a29ec&amp;color=0,0,0&amp;vtp=1&amp;bbb=1&amp;hb=1"/>
          <p:cNvSpPr/>
          <p:nvPr/>
        </p:nvSpPr>
        <p:spPr>
          <a:xfrm>
            <a:off x="832104" y="1470151"/>
            <a:ext cx="10533888" cy="11224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句意为：当他们面临着来自工作或生活的巨大压力时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，与大洋彼岸的人一起写一首歌会让他们感到不那么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。根据上文facing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life并结合常识可知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，此处表示写歌会让他们感到不那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么难过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。upset意为“难过的”；addicted意为“上瘾的”。故选A项。</a:t>
            </a:r>
            <a:endParaRPr lang="en-US" altLang="zh-CN" dirty="0"/>
          </a:p>
        </p:txBody>
      </p:sp>
      <p:sp>
        <p:nvSpPr>
          <p:cNvPr id="5" name="QC_5_BD.88_1#e80cc8228.choices?vop=1&amp;pid=09a4a29ec&amp;color=0,0,0&amp;vtp=1&amp;bbb=1"/>
          <p:cNvSpPr/>
          <p:nvPr/>
        </p:nvSpPr>
        <p:spPr>
          <a:xfrm>
            <a:off x="832104" y="2644203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reminded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forced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taught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allowed</a:t>
            </a:r>
            <a:endParaRPr lang="en-US" altLang="zh-CN" sz="1800" dirty="0"/>
          </a:p>
        </p:txBody>
      </p:sp>
      <p:sp>
        <p:nvSpPr>
          <p:cNvPr id="6" name="QC_5_AN.89_1#e80cc8228.bracket?vop=1&amp;pid=09a4a29ec&amp;color=0,0,0&amp;vpa=30&amp;vtp=1"/>
          <p:cNvSpPr/>
          <p:nvPr/>
        </p:nvSpPr>
        <p:spPr>
          <a:xfrm>
            <a:off x="1358360" y="2637789"/>
            <a:ext cx="3190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5_AS.90_1#e80cc8228?vop=1&amp;pid=09a4a29ec&amp;color=0,0,0&amp;vtp=1&amp;bbb=1&amp;hb=1"/>
          <p:cNvSpPr/>
          <p:nvPr/>
        </p:nvSpPr>
        <p:spPr>
          <a:xfrm>
            <a:off x="832104" y="3030981"/>
            <a:ext cx="10533888" cy="11224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句意为：但就在几个月后，巴尔的摩的保罗开始出现健康问题，这迫使他暂停创作音乐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根据上文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Baltimore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issues和常识可知，巴尔的摩的保罗开始出现健康问题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，只能被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迫暂停创作音乐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。remind意为“提醒”；force意为“迫使”。故选B项。</a:t>
            </a:r>
            <a:endParaRPr lang="en-US" altLang="zh-CN" dirty="0"/>
          </a:p>
        </p:txBody>
      </p:sp>
      <p:sp>
        <p:nvSpPr>
          <p:cNvPr id="8" name="QC_5_BD.91_1#35d9b09d9.choices?vop=1&amp;pid=09a4a29ec&amp;color=0,0,0&amp;vtp=1&amp;bbb=1"/>
          <p:cNvSpPr/>
          <p:nvPr/>
        </p:nvSpPr>
        <p:spPr>
          <a:xfrm>
            <a:off x="832104" y="4205033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endParaRPr lang="en-US" altLang="zh-CN" sz="1800" dirty="0"/>
          </a:p>
        </p:txBody>
      </p:sp>
      <p:sp>
        <p:nvSpPr>
          <p:cNvPr id="9" name="QC_5_AN.92_1#35d9b09d9.bracket?vop=1&amp;pid=09a4a29ec&amp;color=0,0,0&amp;vpa=31&amp;vtp=1"/>
          <p:cNvSpPr/>
          <p:nvPr/>
        </p:nvSpPr>
        <p:spPr>
          <a:xfrm>
            <a:off x="1358360" y="4198619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93_1#35d9b09d9?vop=1&amp;pid=09a4a29ec&amp;color=0,0,0&amp;vtp=1&amp;bbb=1&amp;hb=1"/>
          <p:cNvSpPr/>
          <p:nvPr/>
        </p:nvSpPr>
        <p:spPr>
          <a:xfrm>
            <a:off x="832104" y="4591811"/>
            <a:ext cx="10533888" cy="1516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句意为：为了确保巴尔的摩的保罗永远不会感到孤独，即使他们之间相隔遥远，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其他保罗分享了家庭照片，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在社交媒体上直播聊天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，并关心巴尔的摩的保罗和彼此。根据下文“with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”可知，此处表示让步关系，表达“即使”之意。still意为“仍然”；only意为“仅仅”；even意为“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即使”。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4_1#4c1e892fd.choices?vop=1&amp;pid=09a4a29ec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request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page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account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user</a:t>
            </a:r>
            <a:endParaRPr lang="en-US" altLang="zh-CN" sz="1800" dirty="0"/>
          </a:p>
        </p:txBody>
      </p:sp>
      <p:sp>
        <p:nvSpPr>
          <p:cNvPr id="3" name="QC_5_AN.95_1#4c1e892fd.bracket?vop=1&amp;pid=09a4a29ec&amp;color=0,0,0&amp;vpa=32&amp;vtp=1"/>
          <p:cNvSpPr/>
          <p:nvPr/>
        </p:nvSpPr>
        <p:spPr>
          <a:xfrm>
            <a:off x="1358360" y="1075182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96_1#4c1e892fd?vop=1&amp;pid=09a4a29ec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句意为：巴尔的摩的保罗说：“一个随机（好友）请求不仅会带来新的音乐，还会带来友谊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，这种可能性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有多大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”根据第一段中的“The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requests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，此处指的是随机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好友请求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。request意为“请求”；account意为“账户”。故选A项。</a:t>
            </a:r>
            <a:endParaRPr lang="en-US" altLang="zh-CN" dirty="0"/>
          </a:p>
        </p:txBody>
      </p:sp>
      <p:sp>
        <p:nvSpPr>
          <p:cNvPr id="5" name="QC_5_BD.97_1#2087be26a.choices?vop=1&amp;pid=09a4a29ec&amp;color=0,0,0&amp;vtp=1&amp;bbb=1"/>
          <p:cNvSpPr/>
          <p:nvPr/>
        </p:nvSpPr>
        <p:spPr>
          <a:xfrm>
            <a:off x="832104" y="27305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friendship</a:t>
            </a:r>
            <a:endParaRPr lang="en-US" altLang="zh-CN" sz="1800" dirty="0"/>
          </a:p>
        </p:txBody>
      </p:sp>
      <p:sp>
        <p:nvSpPr>
          <p:cNvPr id="6" name="QC_5_AN.98_1#2087be26a.bracket?vop=1&amp;pid=09a4a29ec&amp;color=0,0,0&amp;vpa=33&amp;vtp=1"/>
          <p:cNvSpPr/>
          <p:nvPr/>
        </p:nvSpPr>
        <p:spPr>
          <a:xfrm>
            <a:off x="1358360" y="2726753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C_5_AS.99_1#2087be26a?vop=1&amp;pid=09a4a29ec&amp;color=0,0,0&amp;vtp=1&amp;bbb=1&amp;hb=1"/>
          <p:cNvSpPr/>
          <p:nvPr/>
        </p:nvSpPr>
        <p:spPr>
          <a:xfrm>
            <a:off x="832104" y="315087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句意见上一题解析。根据文章内容可知，保罗的随机好友申请不仅带来了音乐，还带来了友谊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。business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“生意”；success意为“成功”；fame意为“名声”；friendship意为“友谊”。故选D项。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6162504e?pid=e2f7db8aa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</a:t>
            </a:r>
            <a:endParaRPr lang="en-US" altLang="zh-CN" sz="2200" dirty="0"/>
          </a:p>
        </p:txBody>
      </p:sp>
      <p:sp>
        <p:nvSpPr>
          <p:cNvPr id="3" name="QM_4_BD.100_1#3c67ae55a?vop=1&amp;pid=d6162504e&amp;color=0,0,0&amp;vtp=1&amp;bbb=1&amp;hb=1"/>
          <p:cNvSpPr/>
          <p:nvPr/>
        </p:nvSpPr>
        <p:spPr>
          <a:xfrm>
            <a:off x="832104" y="1422400"/>
            <a:ext cx="10533888" cy="3280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主题：大雁塔 | 词数：约215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[</a:t>
            </a:r>
            <a:r>
              <a:rPr lang="zh-CN" altLang="en-US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陕西榆林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 2025 </a:t>
            </a:r>
            <a:r>
              <a:rPr lang="zh-CN" altLang="en-US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期中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阅读下面短文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，在空白处填入1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个适当的单词或括号内单词的正确形式。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Pagoda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architectural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（locate）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Xi'an,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historical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stunning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ancient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（stand）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masterpiece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heritage.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（original）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Dynasty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century,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Pagoda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served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Buddhist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pagoda,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materials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Xuanzang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construction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ordered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Emperor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Gaozong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（promote）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conceptual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awareness.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</a:t>
            </a:r>
            <a:endParaRPr lang="en-US" altLang="zh-CN" dirty="0"/>
          </a:p>
        </p:txBody>
      </p:sp>
      <p:sp>
        <p:nvSpPr>
          <p:cNvPr id="4" name="QM_4_AN.101_1#3c67ae55a.blank?vop=1&amp;pid=d6162504e&amp;color=0,0,0&amp;vpa=34&amp;vtp=1&amp;bbb=1"/>
          <p:cNvSpPr/>
          <p:nvPr/>
        </p:nvSpPr>
        <p:spPr>
          <a:xfrm>
            <a:off x="6254210" y="2230120"/>
            <a:ext cx="8270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located</a:t>
            </a:r>
            <a:endParaRPr lang="en-US" altLang="zh-CN" dirty="0"/>
          </a:p>
        </p:txBody>
      </p:sp>
      <p:sp>
        <p:nvSpPr>
          <p:cNvPr id="5" name="QM_4_AN.102_1#3c67ae55a.blank?vop=1&amp;pid=d6162504e&amp;color=0,0,0&amp;vpa=35&amp;vtp=1&amp;bbb=1"/>
          <p:cNvSpPr/>
          <p:nvPr/>
        </p:nvSpPr>
        <p:spPr>
          <a:xfrm>
            <a:off x="7312500" y="2649220"/>
            <a:ext cx="7381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stands</a:t>
            </a:r>
            <a:endParaRPr lang="en-US" altLang="zh-CN" dirty="0"/>
          </a:p>
        </p:txBody>
      </p:sp>
      <p:sp>
        <p:nvSpPr>
          <p:cNvPr id="6" name="QM_4_AN.103_1#3c67ae55a.blank?vop=1&amp;pid=d6162504e&amp;color=0,0,0&amp;vpa=36&amp;vtp=1&amp;bbb=1"/>
          <p:cNvSpPr/>
          <p:nvPr/>
        </p:nvSpPr>
        <p:spPr>
          <a:xfrm>
            <a:off x="1606010" y="3474720"/>
            <a:ext cx="11064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Originally</a:t>
            </a:r>
            <a:endParaRPr lang="en-US" altLang="zh-CN" dirty="0"/>
          </a:p>
        </p:txBody>
      </p:sp>
      <p:sp>
        <p:nvSpPr>
          <p:cNvPr id="7" name="QM_4_AN.104_1#3c67ae55a.blank?vop=1&amp;pid=d6162504e&amp;color=0,0,0&amp;vpa=37&amp;vtp=1&amp;bbb=1"/>
          <p:cNvSpPr/>
          <p:nvPr/>
        </p:nvSpPr>
        <p:spPr>
          <a:xfrm>
            <a:off x="5873210" y="4291965"/>
            <a:ext cx="1220788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promote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05_1#3c67ae55a?vop=1&amp;pid=d6162504e&amp;color=0,0,0&amp;mp=1&amp;vtp=1&amp;bt=1&amp;bbb=1&amp;hb=1"/>
          <p:cNvSpPr/>
          <p:nvPr/>
        </p:nvSpPr>
        <p:spPr>
          <a:xfrm>
            <a:off x="832104" y="1078993"/>
            <a:ext cx="10533888" cy="2527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（high）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metres,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square-shaped,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seven-storey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showcases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splendid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craftsmanship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ancient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craftsmen,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exhibits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unique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architectural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features,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reflecting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influences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Visitors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staircase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magnificent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（surround）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pagoda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serene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（宁静的）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Daci'en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Temple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peaceful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Whether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piece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Pagoda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essential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destination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historic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sites.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#1.1.4</a:t>
            </a:r>
            <a:endParaRPr lang="en-US" altLang="zh-CN" dirty="0"/>
          </a:p>
        </p:txBody>
      </p:sp>
      <p:sp>
        <p:nvSpPr>
          <p:cNvPr id="3" name="QM_4_AN.106_1#3c67ae55a.blank?vop=1&amp;pid=d6162504e&amp;color=0,0,0&amp;mp=1&amp;vpa=38&amp;vtp=1&amp;bbb=1"/>
          <p:cNvSpPr/>
          <p:nvPr/>
        </p:nvSpPr>
        <p:spPr>
          <a:xfrm>
            <a:off x="2837910" y="1037146"/>
            <a:ext cx="738188" cy="335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height</a:t>
            </a:r>
            <a:endParaRPr lang="en-US" altLang="zh-CN" dirty="0"/>
          </a:p>
        </p:txBody>
      </p:sp>
      <p:sp>
        <p:nvSpPr>
          <p:cNvPr id="4" name="QM_4_AN.107_1#3c67ae55a.blank?vop=1&amp;pid=d6162504e&amp;color=0,0,0&amp;mp=1&amp;vpa=39&amp;vtp=1&amp;bbb=1"/>
          <p:cNvSpPr/>
          <p:nvPr/>
        </p:nvSpPr>
        <p:spPr>
          <a:xfrm>
            <a:off x="9435560" y="1418147"/>
            <a:ext cx="725488" cy="335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5" name="QM_4_AN.108_1#3c67ae55a.blank?vop=1&amp;pid=d6162504e&amp;color=0,0,0&amp;mp=1&amp;vpa=40&amp;vtp=1&amp;bbb=1"/>
          <p:cNvSpPr/>
          <p:nvPr/>
        </p:nvSpPr>
        <p:spPr>
          <a:xfrm>
            <a:off x="3130010" y="2154747"/>
            <a:ext cx="433388" cy="335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6" name="QM_4_AN.109_1#3c67ae55a.blank?vop=1&amp;pid=d6162504e&amp;color=0,0,0&amp;mp=1&amp;vpa=41&amp;vtp=1&amp;bbb=1"/>
          <p:cNvSpPr/>
          <p:nvPr/>
        </p:nvSpPr>
        <p:spPr>
          <a:xfrm>
            <a:off x="7122000" y="2142047"/>
            <a:ext cx="1309688" cy="335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Surrounding</a:t>
            </a:r>
            <a:endParaRPr lang="en-US" altLang="zh-CN" dirty="0"/>
          </a:p>
        </p:txBody>
      </p:sp>
      <p:sp>
        <p:nvSpPr>
          <p:cNvPr id="7" name="QM_4_AN.110_1#3c67ae55a.blank?vop=1&amp;pid=d6162504e&amp;color=0,0,0&amp;mp=1&amp;vpa=42&amp;vtp=1&amp;bbb=1"/>
          <p:cNvSpPr/>
          <p:nvPr/>
        </p:nvSpPr>
        <p:spPr>
          <a:xfrm>
            <a:off x="6533610" y="2891347"/>
            <a:ext cx="357188" cy="335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</a:t>
            </a:r>
            <a:endParaRPr lang="en-US" altLang="zh-CN" dirty="0"/>
          </a:p>
        </p:txBody>
      </p:sp>
      <p:sp>
        <p:nvSpPr>
          <p:cNvPr id="8" name="QM_4_AN.111_1#3c67ae55a.blank?vop=1&amp;pid=d6162504e&amp;color=0,0,0&amp;mp=1&amp;vpa=43&amp;vtp=1&amp;bbb=1"/>
          <p:cNvSpPr/>
          <p:nvPr/>
        </p:nvSpPr>
        <p:spPr>
          <a:xfrm>
            <a:off x="2329910" y="3247835"/>
            <a:ext cx="382588" cy="3255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</a:t>
            </a:r>
            <a:endParaRPr lang="en-US" altLang="zh-CN" dirty="0"/>
          </a:p>
        </p:txBody>
      </p:sp>
      <p:sp>
        <p:nvSpPr>
          <p:cNvPr id="9" name="QM_4_EX.112_1#3c67ae55a?vop=1&amp;pid=d6162504e&amp;color=0,0,0&amp;vtp=1&amp;bbb=1"/>
          <p:cNvSpPr/>
          <p:nvPr/>
        </p:nvSpPr>
        <p:spPr>
          <a:xfrm>
            <a:off x="832104" y="3573780"/>
            <a:ext cx="105338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文章介绍了大雁塔的历史等情况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10" name="QB_5_BD.113_1#370e3e76f?vop=1&amp;pid=3c67ae55a&amp;color=0,0,0&amp;vtp=1&amp;bbb=1"/>
          <p:cNvSpPr/>
          <p:nvPr/>
        </p:nvSpPr>
        <p:spPr>
          <a:xfrm>
            <a:off x="832104" y="3938015"/>
            <a:ext cx="105338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11" name="QB_5_AN.114_1#370e3e76f.blank?vop=1&amp;pid=3c67ae55a&amp;color=0,0,0&amp;vpa=44&amp;vtp=1&amp;bbb=1"/>
          <p:cNvSpPr/>
          <p:nvPr/>
        </p:nvSpPr>
        <p:spPr>
          <a:xfrm>
            <a:off x="1078960" y="3897057"/>
            <a:ext cx="827088" cy="3255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located</a:t>
            </a:r>
            <a:endParaRPr lang="en-US" altLang="zh-CN" dirty="0"/>
          </a:p>
        </p:txBody>
      </p:sp>
      <p:sp>
        <p:nvSpPr>
          <p:cNvPr id="12" name="QB_5_AS.115_1#370e3e76f?vop=1&amp;pid=3c67ae55a&amp;color=0,0,0&amp;vtp=1&amp;bbb=1&amp;hb=1"/>
          <p:cNvSpPr/>
          <p:nvPr/>
        </p:nvSpPr>
        <p:spPr>
          <a:xfrm>
            <a:off x="832104" y="4295393"/>
            <a:ext cx="10533888" cy="684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句意为：大雁塔是位于中国西安的一个建筑奇观。be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in为固定搭配，意为“位于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”，此处为省略了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动词的形容词短语作后置定语。故填located。</a:t>
            </a:r>
            <a:endParaRPr lang="en-US" altLang="zh-CN" dirty="0"/>
          </a:p>
        </p:txBody>
      </p:sp>
      <p:sp>
        <p:nvSpPr>
          <p:cNvPr id="13" name="QB_5_BD.116_1#2e2089ac2?vop=1&amp;pid=3c67ae55a&amp;color=0,0,0&amp;vtp=1&amp;bbb=1"/>
          <p:cNvSpPr/>
          <p:nvPr/>
        </p:nvSpPr>
        <p:spPr>
          <a:xfrm>
            <a:off x="832104" y="5023928"/>
            <a:ext cx="105338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14" name="QB_5_AN.117_1#2e2089ac2.blank?vop=1&amp;pid=3c67ae55a&amp;color=0,0,0&amp;vpa=45&amp;vtp=1&amp;bbb=1"/>
          <p:cNvSpPr/>
          <p:nvPr/>
        </p:nvSpPr>
        <p:spPr>
          <a:xfrm>
            <a:off x="1066260" y="4982970"/>
            <a:ext cx="738188" cy="3255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stands</a:t>
            </a:r>
            <a:endParaRPr lang="en-US" altLang="zh-CN" dirty="0"/>
          </a:p>
        </p:txBody>
      </p:sp>
      <p:sp>
        <p:nvSpPr>
          <p:cNvPr id="15" name="QB_5_AS.118_1#2e2089ac2?vop=1&amp;pid=3c67ae55a&amp;color=0,0,0&amp;vtp=1&amp;bbb=1&amp;hb=1"/>
          <p:cNvSpPr/>
          <p:nvPr/>
        </p:nvSpPr>
        <p:spPr>
          <a:xfrm>
            <a:off x="832104" y="5381306"/>
            <a:ext cx="10533888" cy="681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句意为：这座古塔具有丰富的历史意义和令人惊叹的美丽，是中国文化遗产的一个杰作。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此处陈述事实，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应用一般现在时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，主语为this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ancient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tower，谓语应用第三人称单数形式。故填stands。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  <p:bldP spid="11" grpId="0" animBg="1" build="p"/>
      <p:bldP spid="12" grpId="0" animBg="1" build="p"/>
      <p:bldP spid="14" grpId="0" animBg="1" build="p"/>
      <p:bldP spid="1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9_1#c5cc9d995?vop=1&amp;pid=3c67ae55a&amp;color=0,0,0&amp;vtp=1&amp;bt=1&amp;bbb=1"/>
          <p:cNvSpPr/>
          <p:nvPr/>
        </p:nvSpPr>
        <p:spPr>
          <a:xfrm>
            <a:off x="832104" y="1078992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3" name="QB_5_AN.120_1#c5cc9d995.blank?vop=1&amp;pid=3c67ae55a&amp;color=0,0,0&amp;vpa=46&amp;vtp=1&amp;bbb=1"/>
          <p:cNvSpPr/>
          <p:nvPr/>
        </p:nvSpPr>
        <p:spPr>
          <a:xfrm>
            <a:off x="1053560" y="1023810"/>
            <a:ext cx="11064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Originally</a:t>
            </a:r>
            <a:endParaRPr lang="en-US" altLang="zh-CN" dirty="0"/>
          </a:p>
        </p:txBody>
      </p:sp>
      <p:sp>
        <p:nvSpPr>
          <p:cNvPr id="4" name="QB_5_AS.121_1#c5cc9d995?vop=1&amp;pid=3c67ae55a&amp;color=0,0,0&amp;vtp=1&amp;bbb=1&amp;hb=1"/>
          <p:cNvSpPr/>
          <p:nvPr/>
        </p:nvSpPr>
        <p:spPr>
          <a:xfrm>
            <a:off x="832104" y="1471485"/>
            <a:ext cx="10533888" cy="7287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句意为：大雁塔始建于（公元）7世纪的唐朝，是一座佛塔，（里面）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存放着玄奘和尚从印度带回的材料。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设空处修饰过去分词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built，应用副词，且设空处位于句首，单词首字母应大写。故填Originally。</a:t>
            </a:r>
            <a:endParaRPr lang="en-US" altLang="zh-CN" dirty="0"/>
          </a:p>
        </p:txBody>
      </p:sp>
      <p:sp>
        <p:nvSpPr>
          <p:cNvPr id="5" name="QB_5_BD.122_1#9b40682ac?vop=1&amp;pid=3c67ae55a&amp;color=0,0,0&amp;vtp=1&amp;bbb=1"/>
          <p:cNvSpPr/>
          <p:nvPr/>
        </p:nvSpPr>
        <p:spPr>
          <a:xfrm>
            <a:off x="832104" y="2253106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6" name="QB_5_AN.123_1#9b40682ac.blank?vop=1&amp;pid=3c67ae55a&amp;color=0,0,0&amp;vpa=47&amp;vtp=1&amp;bbb=1"/>
          <p:cNvSpPr/>
          <p:nvPr/>
        </p:nvSpPr>
        <p:spPr>
          <a:xfrm>
            <a:off x="1053560" y="2197924"/>
            <a:ext cx="12207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promote</a:t>
            </a:r>
            <a:endParaRPr lang="en-US" altLang="zh-CN" dirty="0"/>
          </a:p>
        </p:txBody>
      </p:sp>
      <p:sp>
        <p:nvSpPr>
          <p:cNvPr id="7" name="QB_5_AS.124_1#9b40682ac?vop=1&amp;pid=3c67ae55a&amp;color=0,0,0&amp;vtp=1&amp;bbb=1&amp;hb=1"/>
          <p:cNvSpPr/>
          <p:nvPr/>
        </p:nvSpPr>
        <p:spPr>
          <a:xfrm>
            <a:off x="832104" y="2641218"/>
            <a:ext cx="10533888" cy="73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句意为：它是由唐高宗下令建造的，目的是提高一些观念上的意识。设空处在句中作目的状语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，应用不定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式形式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promote。</a:t>
            </a:r>
            <a:endParaRPr lang="en-US" altLang="zh-CN" dirty="0"/>
          </a:p>
        </p:txBody>
      </p:sp>
      <p:sp>
        <p:nvSpPr>
          <p:cNvPr id="8" name="QB_5_BD.125_1#9310e9468?vop=1&amp;pid=3c67ae55a&amp;color=0,0,0&amp;vtp=1&amp;bbb=1"/>
          <p:cNvSpPr/>
          <p:nvPr/>
        </p:nvSpPr>
        <p:spPr>
          <a:xfrm>
            <a:off x="832104" y="3375152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9" name="QB_5_AN.126_1#9310e9468.blank?vop=1&amp;pid=3c67ae55a&amp;color=0,0,0&amp;vpa=48&amp;vtp=1&amp;bbb=1"/>
          <p:cNvSpPr/>
          <p:nvPr/>
        </p:nvSpPr>
        <p:spPr>
          <a:xfrm>
            <a:off x="1066260" y="3319970"/>
            <a:ext cx="7381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height</a:t>
            </a:r>
            <a:endParaRPr lang="en-US" altLang="zh-CN" dirty="0"/>
          </a:p>
        </p:txBody>
      </p:sp>
      <p:sp>
        <p:nvSpPr>
          <p:cNvPr id="10" name="QB_5_AS.127_1#9310e9468?vop=1&amp;pid=3c67ae55a&amp;color=0,0,0&amp;vtp=1&amp;bbb=1&amp;hb=1"/>
          <p:cNvSpPr/>
          <p:nvPr/>
        </p:nvSpPr>
        <p:spPr>
          <a:xfrm>
            <a:off x="832104" y="3763264"/>
            <a:ext cx="10533888" cy="11224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句意为：这座高约六十四米的方形七层塔展示了古代中国工匠的精湛技艺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，每一层都展现出独特的建筑特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，反映了当时的文化影响。结合空前的a可知，设空处应填单数名词height作宾语，意为“高度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height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11" name="QB_5_BD.128_1#a5057c403?vop=1&amp;pid=3c67ae55a&amp;color=0,0,0&amp;vtp=1&amp;bbb=1"/>
          <p:cNvSpPr/>
          <p:nvPr/>
        </p:nvSpPr>
        <p:spPr>
          <a:xfrm>
            <a:off x="832104" y="4936679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12" name="QB_5_AN.129_1#a5057c403.blank?vop=1&amp;pid=3c67ae55a&amp;color=0,0,0&amp;vpa=49&amp;vtp=1&amp;bbb=1"/>
          <p:cNvSpPr/>
          <p:nvPr/>
        </p:nvSpPr>
        <p:spPr>
          <a:xfrm>
            <a:off x="1078960" y="4894197"/>
            <a:ext cx="7254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13" name="QB_5_AS.130_1#a5057c403?vop=1&amp;pid=3c67ae55a&amp;color=0,0,0&amp;vtp=1&amp;bbb=1&amp;hb=1"/>
          <p:cNvSpPr/>
          <p:nvPr/>
        </p:nvSpPr>
        <p:spPr>
          <a:xfrm>
            <a:off x="832104" y="5324791"/>
            <a:ext cx="10533888" cy="7287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句意见上一题解析。此处和前面的each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of共同引导非限制性定语从句，先行词是tower，指物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，关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系词在从句中作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of的宾语，应用关系代词which引导。故填which。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1_1#cb9e2b998?vop=1&amp;pid=3c67ae55a&amp;color=0,0,0&amp;vtp=1&amp;bt=1&amp;bbb=1"/>
          <p:cNvSpPr/>
          <p:nvPr/>
        </p:nvSpPr>
        <p:spPr>
          <a:xfrm>
            <a:off x="832104" y="1078992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endParaRPr lang="en-US" altLang="zh-CN" sz="1800" dirty="0"/>
          </a:p>
        </p:txBody>
      </p:sp>
      <p:sp>
        <p:nvSpPr>
          <p:cNvPr id="3" name="QB_5_AN.132_1#cb9e2b998.blank?vop=1&amp;pid=3c67ae55a&amp;color=0,0,0&amp;vpa=50&amp;vtp=1&amp;bbb=1"/>
          <p:cNvSpPr/>
          <p:nvPr/>
        </p:nvSpPr>
        <p:spPr>
          <a:xfrm>
            <a:off x="1053560" y="1036510"/>
            <a:ext cx="4333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4" name="QB_5_AS.133_1#cb9e2b998?vop=1&amp;pid=3c67ae55a&amp;color=0,0,0&amp;vtp=1&amp;bbb=1&amp;hb=1"/>
          <p:cNvSpPr/>
          <p:nvPr/>
        </p:nvSpPr>
        <p:spPr>
          <a:xfrm>
            <a:off x="832104" y="1471485"/>
            <a:ext cx="10533888" cy="7287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句意为：游客可以登上楼梯到达顶部，以欣赏城市的壮丽景色。根据设空处后的magnificent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views及语境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，此处表示“为了”，应用介词for。故填for。</a:t>
            </a:r>
            <a:endParaRPr lang="en-US" altLang="zh-CN" dirty="0"/>
          </a:p>
        </p:txBody>
      </p:sp>
      <p:sp>
        <p:nvSpPr>
          <p:cNvPr id="5" name="QB_5_BD.134_1#141dd3e4b?vop=1&amp;pid=3c67ae55a&amp;color=0,0,0&amp;vtp=1&amp;bbb=1"/>
          <p:cNvSpPr/>
          <p:nvPr/>
        </p:nvSpPr>
        <p:spPr>
          <a:xfrm>
            <a:off x="832104" y="2253106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6" name="QB_5_AN.135_1#141dd3e4b.blank?vop=1&amp;pid=3c67ae55a&amp;color=0,0,0&amp;vpa=51&amp;vtp=1&amp;bbb=1"/>
          <p:cNvSpPr/>
          <p:nvPr/>
        </p:nvSpPr>
        <p:spPr>
          <a:xfrm>
            <a:off x="1066260" y="2197924"/>
            <a:ext cx="13096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Surrounding</a:t>
            </a:r>
            <a:endParaRPr lang="en-US" altLang="zh-CN" dirty="0"/>
          </a:p>
        </p:txBody>
      </p:sp>
      <p:sp>
        <p:nvSpPr>
          <p:cNvPr id="7" name="QB_5_AS.136_1#141dd3e4b?vop=1&amp;pid=3c67ae55a&amp;color=0,0,0&amp;vtp=1&amp;bbb=1&amp;hb=1"/>
          <p:cNvSpPr/>
          <p:nvPr/>
        </p:nvSpPr>
        <p:spPr>
          <a:xfrm>
            <a:off x="832104" y="2641218"/>
            <a:ext cx="10533888" cy="11224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句意为：在大雁塔周围，宁静的花园和大慈恩寺也提供了一个安宁的静修场所。此处surround与the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serene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Daci'en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Temple构成逻辑上的主动关系，故用现在分词形式作状语，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且设空处位于句首，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单词首字母应大写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。故填Surrounding。</a:t>
            </a:r>
            <a:endParaRPr lang="en-US" altLang="zh-CN" dirty="0"/>
          </a:p>
        </p:txBody>
      </p:sp>
      <p:sp>
        <p:nvSpPr>
          <p:cNvPr id="8" name="QB_5_BD.137_1#96323e1fd?vop=1&amp;pid=3c67ae55a&amp;color=0,0,0&amp;vtp=1&amp;bbb=1"/>
          <p:cNvSpPr/>
          <p:nvPr/>
        </p:nvSpPr>
        <p:spPr>
          <a:xfrm>
            <a:off x="832104" y="3810761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5_AN.138_1#96323e1fd.blank?vop=1&amp;pid=3c67ae55a&amp;color=0,0,0&amp;vpa=52&amp;vtp=1&amp;bbb=1"/>
          <p:cNvSpPr/>
          <p:nvPr/>
        </p:nvSpPr>
        <p:spPr>
          <a:xfrm>
            <a:off x="1028160" y="3768279"/>
            <a:ext cx="3571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or</a:t>
            </a:r>
            <a:endParaRPr lang="en-US" altLang="zh-CN" dirty="0"/>
          </a:p>
        </p:txBody>
      </p:sp>
      <p:sp>
        <p:nvSpPr>
          <p:cNvPr id="10" name="QB_5_AS.139_1#96323e1fd?vop=1&amp;pid=3c67ae55a&amp;color=0,0,0&amp;vtp=1&amp;bbb=1&amp;hb=1"/>
          <p:cNvSpPr/>
          <p:nvPr/>
        </p:nvSpPr>
        <p:spPr>
          <a:xfrm>
            <a:off x="832104" y="4198873"/>
            <a:ext cx="10533888" cy="73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句意为：无论是为体验一段历史，还是探索文化奇观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，大雁塔都是那些探索中国丰富历史遗迹的人的必去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。whether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为固定句型，表示“无论是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还是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”。故填or。</a:t>
            </a:r>
            <a:endParaRPr lang="en-US" altLang="zh-CN" dirty="0"/>
          </a:p>
        </p:txBody>
      </p:sp>
      <p:sp>
        <p:nvSpPr>
          <p:cNvPr id="11" name="QB_5_BD.140_1#44de218c3?vop=1&amp;pid=3c67ae55a&amp;color=0,0,0&amp;vtp=1&amp;bbb=1"/>
          <p:cNvSpPr/>
          <p:nvPr/>
        </p:nvSpPr>
        <p:spPr>
          <a:xfrm>
            <a:off x="832104" y="4932807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endParaRPr lang="en-US" altLang="zh-CN" sz="1800" dirty="0"/>
          </a:p>
        </p:txBody>
      </p:sp>
      <p:sp>
        <p:nvSpPr>
          <p:cNvPr id="12" name="QB_5_AN.141_1#44de218c3.blank?vop=1&amp;pid=3c67ae55a&amp;color=0,0,0&amp;vpa=53&amp;vtp=1&amp;bbb=1"/>
          <p:cNvSpPr/>
          <p:nvPr/>
        </p:nvSpPr>
        <p:spPr>
          <a:xfrm>
            <a:off x="1193260" y="4890325"/>
            <a:ext cx="3825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</a:t>
            </a:r>
            <a:endParaRPr lang="en-US" altLang="zh-CN" dirty="0"/>
          </a:p>
        </p:txBody>
      </p:sp>
      <p:sp>
        <p:nvSpPr>
          <p:cNvPr id="13" name="QB_5_AS.142_1#44de218c3?vop=1&amp;pid=3c67ae55a&amp;color=0,0,0&amp;vtp=1&amp;bbb=1&amp;hb=1"/>
          <p:cNvSpPr/>
          <p:nvPr/>
        </p:nvSpPr>
        <p:spPr>
          <a:xfrm>
            <a:off x="832104" y="5320919"/>
            <a:ext cx="10533888" cy="7287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句意见上一题解析。destination是可数名词，此处表示泛指，应用不定冠词，且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essential的发音以元音音素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。故填an。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92497e27?pid=e2f7db8aa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小作文</a:t>
            </a:r>
            <a:endParaRPr lang="en-US" altLang="zh-CN" sz="2200" dirty="0"/>
          </a:p>
        </p:txBody>
      </p:sp>
      <p:sp>
        <p:nvSpPr>
          <p:cNvPr id="3" name="QO_4_BD.143_1#78548ff31?vop=1&amp;pid=a92497e27&amp;color=0,0,0&amp;vtp=1&amp;bbb=1&amp;hb=1"/>
          <p:cNvSpPr/>
          <p:nvPr/>
        </p:nvSpPr>
        <p:spPr>
          <a:xfrm>
            <a:off x="832104" y="1422400"/>
            <a:ext cx="10533888" cy="4542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江西宜春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 2025 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期末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假定你是高二学生李华，你校于上周五在学校礼堂成功举办了“校园经典诵读活</a:t>
            </a:r>
            <a:endParaRPr lang="en-US" altLang="zh-CN" sz="1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”。请你为校英语报写一篇短文报道此次活动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，内容包括：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.活动的目的；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.活动的时间、地点和内容；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.活动的反响。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.写作词数应为80个左右;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.可以适当增加细节，以使行文连贯。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Campus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Classic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Recitation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Students'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Union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298eb333?pid=e2f7db8aa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阅读理解A篇</a:t>
            </a:r>
            <a:endParaRPr lang="en-US" altLang="zh-CN" sz="2200" dirty="0"/>
          </a:p>
        </p:txBody>
      </p:sp>
      <p:sp>
        <p:nvSpPr>
          <p:cNvPr id="3" name="QM_4_BD.1_1#2e8acce0b?vop=1&amp;pid=8298eb333&amp;color=0,0,0&amp;vtp=1&amp;bbb=1&amp;hb=1"/>
          <p:cNvSpPr/>
          <p:nvPr/>
        </p:nvSpPr>
        <p:spPr>
          <a:xfrm>
            <a:off x="832104" y="1422400"/>
            <a:ext cx="10533888" cy="370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体裁：记叙文 | 主题：野生动物摄影 | 词数：约381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7分钟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[</a:t>
            </a:r>
            <a:r>
              <a:rPr lang="zh-CN" altLang="en-US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广东东莞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 2025 </a:t>
            </a:r>
            <a:r>
              <a:rPr lang="zh-CN" altLang="en-US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期末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believes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fields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childhood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gatherings.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fascination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eventually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leopards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（豹）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Africa,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deepened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wildlife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2015,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videos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wildlife.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2021,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extreme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conditions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Antarctica,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Elephant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Island.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faraway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ago,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whalers.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discovered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hopeful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sign: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returning.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144_1#78548ff31?vop=1&amp;pid=a92497e27&amp;color=0,0,0&amp;vtp=1&amp;bt=1&amp;bbb=1&amp;hb=1"/>
          <p:cNvSpPr/>
          <p:nvPr/>
        </p:nvSpPr>
        <p:spPr>
          <a:xfrm>
            <a:off x="832104" y="1078992"/>
            <a:ext cx="10533888" cy="5066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【参考范文】</a:t>
            </a:r>
            <a:endParaRPr lang="en-US" altLang="zh-CN" sz="1800" dirty="0"/>
          </a:p>
          <a:p>
            <a:pPr algn="ctr">
              <a:lnSpc>
                <a:spcPts val="3100"/>
              </a:lnSpc>
            </a:pPr>
            <a:r>
              <a:rPr lang="en-US" altLang="zh-CN" b="1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1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1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Campus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Classic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Recitation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Activity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Friday,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successfully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“Campus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Classic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Recitation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Activity”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lecture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hall.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aimed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promote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students'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appreciation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classic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literature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improve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skills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.During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event,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grades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turns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stage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reciting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classic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poems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essays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both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passion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现在分词短语作伴随状语）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wonderful performances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classics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1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received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enthusiastic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response. Students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1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1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deeper</a:t>
            </a:r>
            <a:r>
              <a:rPr lang="en-US" altLang="zh-CN" sz="1800" b="1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1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1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understanding</a:t>
            </a:r>
            <a:r>
              <a:rPr lang="en-US" altLang="zh-CN" sz="1800" b="1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classics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inspired</a:t>
            </a:r>
            <a:r>
              <a:rPr lang="en-US" altLang="zh-CN" sz="1800" b="1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1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explore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literary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works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省略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that的宾语从</a:t>
            </a:r>
            <a:endParaRPr lang="en-US" altLang="zh-CN" sz="1800" b="0" i="0">
              <a:solidFill>
                <a:srgbClr val="00A0AF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句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；其中含not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结构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hoped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held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future.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hoped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句型，It作形式主语，that引导的从句作真正的主语）</a:t>
            </a:r>
            <a:endParaRPr lang="en-US" altLang="zh-CN" sz="1800" dirty="0"/>
          </a:p>
          <a:p>
            <a:pPr algn="r">
              <a:lnSpc>
                <a:spcPts val="30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Students'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Union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45_1#78548ff31?vop=1&amp;pid=a92497e27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写作提示</a:t>
            </a:r>
            <a:endParaRPr lang="en-US" altLang="zh-CN" sz="1800" dirty="0"/>
          </a:p>
        </p:txBody>
      </p:sp>
      <p:pic>
        <p:nvPicPr>
          <p:cNvPr id="3" name="QO_4_AS.145_2#78548ff31?vop=1&amp;pid=a92497e2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2865" y="1803400"/>
            <a:ext cx="6986270" cy="3656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2#2e8acce0b?vop=1&amp;pid=8298eb333&amp;color=0,0,0&amp;mp=1&amp;vtp=1&amp;bt=1&amp;bbb=1&amp;hb=1"/>
          <p:cNvSpPr/>
          <p:nvPr/>
        </p:nvSpPr>
        <p:spPr>
          <a:xfrm>
            <a:off x="832104" y="1078992"/>
            <a:ext cx="10533888" cy="4127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extreme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weather,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amazing.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krill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（磷虾）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fields.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recalled,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noses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battle.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governments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whale-hunting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1970s.”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penguin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penguins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nature.“One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contribute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appreciation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issues,”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</a:t>
            </a:r>
            <a:endParaRPr lang="en-US" altLang="zh-CN" dirty="0"/>
          </a:p>
        </p:txBody>
      </p:sp>
      <p:sp>
        <p:nvSpPr>
          <p:cNvPr id="3" name="QM_4_EX.2_1#2e8acce0b?vop=1&amp;pid=8298eb333&amp;color=0,0,0&amp;vtp=1&amp;bbb=1&amp;hb=1"/>
          <p:cNvSpPr/>
          <p:nvPr/>
        </p:nvSpPr>
        <p:spPr>
          <a:xfrm>
            <a:off x="832104" y="519557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文章主要讲述了格雷戈里因对自然的热爱走上摄影之路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拍摄野生动物并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呼吁人们保护自然的故事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_1#b03617f16?vop=1&amp;pid=2e8acce0b&amp;color=0,0,0&amp;vtp=1&amp;bt=1&amp;bbb=1"/>
          <p:cNvSpPr/>
          <p:nvPr/>
        </p:nvSpPr>
        <p:spPr>
          <a:xfrm>
            <a:off x="832104" y="1078992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photography?(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4_1#b03617f16.bracket?vop=1&amp;pid=2e8acce0b&amp;color=0,0,0&amp;vpa=1&amp;vtp=1"/>
          <p:cNvSpPr/>
          <p:nvPr/>
        </p:nvSpPr>
        <p:spPr>
          <a:xfrm>
            <a:off x="5460460" y="1076706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3_2#b03617f16.choices?vop=1&amp;pid=2e8acce0b&amp;color=0,0,0&amp;vtp=1&amp;bbb=1"/>
          <p:cNvSpPr/>
          <p:nvPr/>
        </p:nvSpPr>
        <p:spPr>
          <a:xfrm>
            <a:off x="832104" y="1472946"/>
            <a:ext cx="10533888" cy="73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farm.</a:t>
            </a:r>
            <a:endParaRPr lang="en-US" altLang="zh-CN" sz="1800" dirty="0"/>
          </a:p>
          <a:p>
            <a:pPr>
              <a:lnSpc>
                <a:spcPts val="30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gatherings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fascination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</a:t>
            </a:r>
            <a:endParaRPr lang="en-US" altLang="zh-CN" sz="1800" dirty="0"/>
          </a:p>
        </p:txBody>
      </p:sp>
      <p:sp>
        <p:nvSpPr>
          <p:cNvPr id="5" name="QC_5_AS.5_1#b03617f16?vop=1&amp;pid=2e8acce0b&amp;color=0,0,0&amp;vtp=1&amp;bbb=1&amp;hb=1"/>
          <p:cNvSpPr/>
          <p:nvPr/>
        </p:nvSpPr>
        <p:spPr>
          <a:xfrm>
            <a:off x="832104" y="2247646"/>
            <a:ext cx="10533888" cy="1122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细节理解题。根据第一段中的“Gregory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believes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fields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childhood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home.”以及“This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fascination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eventually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photography.”可知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，是格雷戈里对自然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的迷恋让他开始摄影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6" name="QC_5_BD.6_1#c7752671e?vop=1&amp;pid=2e8acce0b&amp;color=0,0,0&amp;vtp=1&amp;bbb=1"/>
          <p:cNvSpPr/>
          <p:nvPr/>
        </p:nvSpPr>
        <p:spPr>
          <a:xfrm>
            <a:off x="832104" y="3405187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7" name="QC_5_AN.7_1#c7752671e.bracket?vop=1&amp;pid=2e8acce0b&amp;color=0,0,0&amp;vpa=2&amp;vtp=1"/>
          <p:cNvSpPr/>
          <p:nvPr/>
        </p:nvSpPr>
        <p:spPr>
          <a:xfrm>
            <a:off x="5041360" y="3402901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8" name="QC_5_BD.6_2#c7752671e.choices?vop=1&amp;pid=2e8acce0b&amp;color=0,0,0&amp;vtp=1&amp;bbb=1"/>
          <p:cNvSpPr/>
          <p:nvPr/>
        </p:nvSpPr>
        <p:spPr>
          <a:xfrm>
            <a:off x="832104" y="3794760"/>
            <a:ext cx="10533888" cy="15227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Elephant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Island.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affected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activities.</a:t>
            </a:r>
            <a:endParaRPr lang="en-US" altLang="zh-CN" sz="1800" dirty="0"/>
          </a:p>
        </p:txBody>
      </p:sp>
      <p:sp>
        <p:nvSpPr>
          <p:cNvPr id="9" name="QC_5_AS.8_1#c7752671e?vop=1&amp;pid=2e8acce0b&amp;color=0,0,0&amp;vtp=1&amp;bbb=1&amp;hb=1"/>
          <p:cNvSpPr/>
          <p:nvPr/>
        </p:nvSpPr>
        <p:spPr>
          <a:xfrm>
            <a:off x="832104" y="5331460"/>
            <a:ext cx="10533888" cy="73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细节理解题。根据第二段中的“However,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discovered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hopeful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whales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returning.”可知，鲸正在回到象岛区域。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3095a7808?vop=1&amp;pid=2e8acce0b&amp;color=0,0,0&amp;vtp=1&amp;bt=1&amp;bbb=1"/>
          <p:cNvSpPr/>
          <p:nvPr/>
        </p:nvSpPr>
        <p:spPr>
          <a:xfrm>
            <a:off x="832104" y="1078992"/>
            <a:ext cx="105338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describes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10_1#3095a7808.bracket?vop=1&amp;pid=2e8acce0b&amp;color=0,0,0&amp;vpa=3&amp;vtp=1"/>
          <p:cNvSpPr/>
          <p:nvPr/>
        </p:nvSpPr>
        <p:spPr>
          <a:xfrm>
            <a:off x="5981160" y="1078230"/>
            <a:ext cx="319088" cy="3255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9_2#3095a7808.choices?vop=1&amp;pid=2e8acce0b&amp;color=0,0,0&amp;vtp=1&amp;bbb=1"/>
          <p:cNvSpPr/>
          <p:nvPr/>
        </p:nvSpPr>
        <p:spPr>
          <a:xfrm>
            <a:off x="832104" y="1442212"/>
            <a:ext cx="10533888" cy="681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Grateful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patient.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Adventurous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hard-working.</a:t>
            </a:r>
            <a:endParaRPr lang="en-US" altLang="zh-CN" sz="1800" dirty="0"/>
          </a:p>
          <a:p>
            <a:pPr>
              <a:lnSpc>
                <a:spcPts val="27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Outgoing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honest.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Humorous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responsible.</a:t>
            </a:r>
            <a:endParaRPr lang="en-US" altLang="zh-CN" sz="1800" dirty="0"/>
          </a:p>
        </p:txBody>
      </p:sp>
      <p:sp>
        <p:nvSpPr>
          <p:cNvPr id="5" name="QC_5_AS.11_1#3095a7808?vop=1&amp;pid=2e8acce0b&amp;color=0,0,0&amp;vtp=1&amp;bbb=1&amp;hb=1"/>
          <p:cNvSpPr/>
          <p:nvPr/>
        </p:nvSpPr>
        <p:spPr>
          <a:xfrm>
            <a:off x="832104" y="2166112"/>
            <a:ext cx="10533888" cy="1417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推理判断题。根据第二段中的“At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leopards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Africa,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deepened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wildlife.”可推知，格雷戈里喜欢冒险；再根据第二段中的after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extreme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conditions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Antarctica和第三段中的“After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extreme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weather,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six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filming.”可推知，格雷戈里工作非常努力。</a:t>
            </a:r>
            <a:endParaRPr lang="en-US" altLang="zh-CN" dirty="0"/>
          </a:p>
        </p:txBody>
      </p:sp>
      <p:sp>
        <p:nvSpPr>
          <p:cNvPr id="6" name="QC_5_BD.12_1#c93baeaeb?vop=1&amp;pid=2e8acce0b&amp;color=0,0,0&amp;vtp=1&amp;bbb=1"/>
          <p:cNvSpPr/>
          <p:nvPr/>
        </p:nvSpPr>
        <p:spPr>
          <a:xfrm>
            <a:off x="832104" y="3609911"/>
            <a:ext cx="10533888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7" name="QC_5_AN.13_1#c93baeaeb.bracket?vop=1&amp;pid=2e8acce0b&amp;color=0,0,0&amp;vpa=4&amp;vtp=1"/>
          <p:cNvSpPr/>
          <p:nvPr/>
        </p:nvSpPr>
        <p:spPr>
          <a:xfrm>
            <a:off x="7136860" y="3609149"/>
            <a:ext cx="331788" cy="3255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8" name="QC_5_BD.12_2#c93baeaeb.choices?vop=1&amp;pid=2e8acce0b&amp;color=0,0,0&amp;vtp=1&amp;bbb=1"/>
          <p:cNvSpPr/>
          <p:nvPr/>
        </p:nvSpPr>
        <p:spPr>
          <a:xfrm>
            <a:off x="832104" y="3968750"/>
            <a:ext cx="10533888" cy="681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filming.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photography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work.</a:t>
            </a:r>
            <a:endParaRPr lang="en-US" altLang="zh-CN" sz="1800" dirty="0"/>
          </a:p>
          <a:p>
            <a:pPr>
              <a:lnSpc>
                <a:spcPts val="27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Preserve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Antarctica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penguins.</a:t>
            </a:r>
            <a:endParaRPr lang="en-US" altLang="zh-CN" sz="1800" dirty="0"/>
          </a:p>
        </p:txBody>
      </p:sp>
      <p:sp>
        <p:nvSpPr>
          <p:cNvPr id="9" name="QC_5_AS.14_1#c93baeaeb?vop=1&amp;pid=2e8acce0b&amp;color=0,0,0&amp;vtp=1&amp;bbb=1&amp;hb=1"/>
          <p:cNvSpPr/>
          <p:nvPr/>
        </p:nvSpPr>
        <p:spPr>
          <a:xfrm>
            <a:off x="832104" y="4692650"/>
            <a:ext cx="10533888" cy="14211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推理判断题。根据最后一段中的“He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nature.‘One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contribute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appreciation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issues,’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Gregory.”可推知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，格雷戈里想通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过他的作品激励人们保护自然环境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b3cc3f6e?pid=e2f7db8aa&amp;color=0,160,175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700"/>
              </a:lnSpc>
            </a:pPr>
            <a:r>
              <a:rPr lang="en-US" altLang="zh-CN" sz="2200" b="1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阅读理解B篇</a:t>
            </a:r>
            <a:endParaRPr lang="en-US" altLang="zh-CN" sz="2200" dirty="0"/>
          </a:p>
        </p:txBody>
      </p:sp>
      <p:sp>
        <p:nvSpPr>
          <p:cNvPr id="3" name="QM_4_BD.15_1#f089fac13?vop=1&amp;pid=bb3cc3f6e&amp;color=0,0,0&amp;vtp=1&amp;bbb=1&amp;hb=1"/>
          <p:cNvSpPr/>
          <p:nvPr/>
        </p:nvSpPr>
        <p:spPr>
          <a:xfrm>
            <a:off x="832104" y="1422400"/>
            <a:ext cx="10533888" cy="47303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体裁：说明文 | 主题：京剧脸谱 | 词数：约318 | 难度：适中 | 建议用时：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8分钟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[</a:t>
            </a:r>
            <a:r>
              <a:rPr lang="zh-CN" altLang="en-US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辽宁重点高中联合体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 2025 </a:t>
            </a:r>
            <a:r>
              <a:rPr lang="zh-CN" altLang="en-US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期末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]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multiple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purposes,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including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features,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indicating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situation,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psychological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generating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artistic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stimulation.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personality,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Xiang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Yu's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“crying”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symbolise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tragic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Gong's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frowning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worried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Monkey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King's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unique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monkey-shaped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indicates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identity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monkey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psychological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performers.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patterns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colours,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prevented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actual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appearance.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avoid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false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copying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appreciate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realistic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representation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2#f089fac13?vop=1&amp;pid=bb3cc3f6e&amp;color=0,0,0&amp;mp=1&amp;vtp=1&amp;bt=1&amp;bbb=1&amp;hb=1"/>
          <p:cNvSpPr/>
          <p:nvPr/>
        </p:nvSpPr>
        <p:spPr>
          <a:xfrm>
            <a:off x="832104" y="983741"/>
            <a:ext cx="10533888" cy="50986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styles,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“Dahualian”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“Junban”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（simple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makeup）,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contrast.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highlights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beauty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“Sheng”（male）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“Dan”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（female）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grotesqueness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（怪诞）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Jing”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addition,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thick,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oil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colours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patterns,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combined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powerful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voice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artistic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stimulation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principles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conventions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variations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factors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repertoire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（全部剧目）,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together,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tone,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ensures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visual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harmony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enables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distinguish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Peking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styles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personalities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techniques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patterns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stylised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specific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methods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EX.16_1#f089fac13?vop=1&amp;pid=bb3cc3f6e&amp;color=0,0,0&amp;mp=1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文章介绍了京剧脸谱通过多样化的设计和艺术手法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在展现角色性格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明其处境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制造心理距离及强化戏剧效果等方面发挥着重要作用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C_5_BD.17_1#2d8c952a3?vop=1&amp;pid=f089fac13&amp;color=0,0,0&amp;vtp=1&amp;bbb=1"/>
          <p:cNvSpPr/>
          <p:nvPr/>
        </p:nvSpPr>
        <p:spPr>
          <a:xfrm>
            <a:off x="832104" y="1894514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function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2?(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4" name="QC_5_AN.18_1#2d8c952a3.bracket?vop=1&amp;pid=f089fac13&amp;color=0,0,0&amp;vpa=5&amp;vtp=1"/>
          <p:cNvSpPr/>
          <p:nvPr/>
        </p:nvSpPr>
        <p:spPr>
          <a:xfrm>
            <a:off x="9372060" y="1890704"/>
            <a:ext cx="3190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5_BD.17_2#2d8c952a3.choices?vop=1&amp;pid=f089fac13&amp;color=0,0,0&amp;vtp=1&amp;bbb=1"/>
          <p:cNvSpPr/>
          <p:nvPr/>
        </p:nvSpPr>
        <p:spPr>
          <a:xfrm>
            <a:off x="832104" y="2314821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details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actors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quickly.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status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designs.</a:t>
            </a:r>
            <a:endParaRPr lang="en-US" altLang="zh-CN" sz="1800" dirty="0"/>
          </a:p>
        </p:txBody>
      </p:sp>
      <p:sp>
        <p:nvSpPr>
          <p:cNvPr id="6" name="QC_5_AS.19_1#2d8c952a3?vop=1&amp;pid=f089fac13&amp;color=0,0,0&amp;vtp=1&amp;bbb=1&amp;hb=1"/>
          <p:cNvSpPr/>
          <p:nvPr/>
        </p:nvSpPr>
        <p:spPr>
          <a:xfrm>
            <a:off x="832104" y="3965821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细节理解题。根据第二段中的“Facial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opera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personality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fate.” 及后面的举例可知，京剧中的脸谱可以传递人物的性格、情感和命运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脸谱能表现角色细节和天性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6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18774</Words>
  <Application>WPS 演示</Application>
  <PresentationFormat>宽屏</PresentationFormat>
  <Paragraphs>532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6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2025-10-24T10:16:00Z</dcterms:created>
  <dcterms:modified xsi:type="dcterms:W3CDTF">2025-10-29T07:59:33Z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D4A01FC6116C42DB89EC76B1DD7FE0FB_12</vt:lpwstr>
  </property>
  <property fmtid="{D5CDD505-2E9C-101B-9397-08002B2CF9AE}" pid="3" name="KSOProductBuildVer">
    <vt:lpwstr>2052-12.1.0.22529</vt:lpwstr>
  </property>
</Properties>
</file>